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63" r:id="rId2"/>
    <p:sldId id="267" r:id="rId3"/>
    <p:sldId id="261" r:id="rId4"/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получилась!$T$26</c:f>
              <c:strCache>
                <c:ptCount val="1"/>
                <c:pt idx="0">
                  <c:v>Интизорињои стратегї  ( сенарияи индустриалии СМР - 2030)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31-48ED-A2BB-B4BE1F7F0C1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31-48ED-A2BB-B4BE1F7F0C1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31-48ED-A2BB-B4BE1F7F0C1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31-48ED-A2BB-B4BE1F7F0C1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31-48ED-A2BB-B4BE1F7F0C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получилась!$S$27:$S$35</c:f>
              <c:strCache>
                <c:ptCount val="9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2021</c:v>
                </c:pt>
                <c:pt idx="5">
                  <c:v>2022</c:v>
                </c:pt>
                <c:pt idx="6">
                  <c:v> 2023 (арзёбї)</c:v>
                </c:pt>
                <c:pt idx="7">
                  <c:v>2025 (пешгўї)</c:v>
                </c:pt>
                <c:pt idx="8">
                  <c:v> 2030 (пешгўї)</c:v>
                </c:pt>
              </c:strCache>
            </c:strRef>
          </c:cat>
          <c:val>
            <c:numRef>
              <c:f>получилась!$T$27:$T$35</c:f>
              <c:numCache>
                <c:formatCode>0.0</c:formatCode>
                <c:ptCount val="9"/>
                <c:pt idx="0">
                  <c:v>1037.9405714432512</c:v>
                </c:pt>
                <c:pt idx="1">
                  <c:v>1671.4728765107689</c:v>
                </c:pt>
                <c:pt idx="2">
                  <c:v>2299.8758475707928</c:v>
                </c:pt>
                <c:pt idx="3">
                  <c:v>3124.5393989961526</c:v>
                </c:pt>
                <c:pt idx="4">
                  <c:v>4288.1678896525973</c:v>
                </c:pt>
                <c:pt idx="5">
                  <c:v>4885.1000000000004</c:v>
                </c:pt>
                <c:pt idx="6">
                  <c:v>5307.2081842289253</c:v>
                </c:pt>
                <c:pt idx="7">
                  <c:v>5451.7963803090424</c:v>
                </c:pt>
                <c:pt idx="8">
                  <c:v>6500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031-48ED-A2BB-B4BE1F7F0C10}"/>
            </c:ext>
          </c:extLst>
        </c:ser>
        <c:ser>
          <c:idx val="1"/>
          <c:order val="1"/>
          <c:tx>
            <c:strRef>
              <c:f>получилась!$U$26</c:f>
              <c:strCache>
                <c:ptCount val="1"/>
                <c:pt idx="0">
                  <c:v>Сенарияи таъсири мањдуди ислоњотњои иќтисодї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31-48ED-A2BB-B4BE1F7F0C1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31-48ED-A2BB-B4BE1F7F0C1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31-48ED-A2BB-B4BE1F7F0C1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31-48ED-A2BB-B4BE1F7F0C1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031-48ED-A2BB-B4BE1F7F0C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получилась!$S$27:$S$35</c:f>
              <c:strCache>
                <c:ptCount val="9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2021</c:v>
                </c:pt>
                <c:pt idx="5">
                  <c:v>2022</c:v>
                </c:pt>
                <c:pt idx="6">
                  <c:v> 2023 (арзёбї)</c:v>
                </c:pt>
                <c:pt idx="7">
                  <c:v>2025 (пешгўї)</c:v>
                </c:pt>
                <c:pt idx="8">
                  <c:v> 2030 (пешгўї)</c:v>
                </c:pt>
              </c:strCache>
            </c:strRef>
          </c:cat>
          <c:val>
            <c:numRef>
              <c:f>получилась!$U$27:$U$35</c:f>
              <c:numCache>
                <c:formatCode>0.0</c:formatCode>
                <c:ptCount val="9"/>
                <c:pt idx="0">
                  <c:v>1037.9405714432512</c:v>
                </c:pt>
                <c:pt idx="1">
                  <c:v>1671.4728765107689</c:v>
                </c:pt>
                <c:pt idx="2">
                  <c:v>2299.8758475707928</c:v>
                </c:pt>
                <c:pt idx="3">
                  <c:v>3124.5393989961526</c:v>
                </c:pt>
                <c:pt idx="4">
                  <c:v>4288.1678896525973</c:v>
                </c:pt>
                <c:pt idx="5">
                  <c:v>4885.1000000000004</c:v>
                </c:pt>
                <c:pt idx="6">
                  <c:v>5307.2081842289253</c:v>
                </c:pt>
                <c:pt idx="7">
                  <c:v>5400</c:v>
                </c:pt>
                <c:pt idx="8">
                  <c:v>5586.4063482755719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8031-48ED-A2BB-B4BE1F7F0C10}"/>
            </c:ext>
          </c:extLst>
        </c:ser>
        <c:ser>
          <c:idx val="2"/>
          <c:order val="2"/>
          <c:tx>
            <c:strRef>
              <c:f>получилась!$V$26</c:f>
              <c:strCache>
                <c:ptCount val="1"/>
                <c:pt idx="0">
                  <c:v>Сенарияи таъсири пурраи ислоњотњои иќтисодї  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2222222222222247E-2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8031-48ED-A2BB-B4BE1F7F0C10}"/>
                </c:ext>
              </c:extLst>
            </c:dLbl>
            <c:dLbl>
              <c:idx val="1"/>
              <c:layout>
                <c:manualLayout>
                  <c:x val="-2.2222222222222272E-2"/>
                  <c:y val="2.77779600466607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236001749781271E-2"/>
                      <c:h val="0.106412219305920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8031-48ED-A2BB-B4BE1F7F0C10}"/>
                </c:ext>
              </c:extLst>
            </c:dLbl>
            <c:dLbl>
              <c:idx val="2"/>
              <c:layout>
                <c:manualLayout>
                  <c:x val="-1.3888888888888888E-2"/>
                  <c:y val="3.009277486147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236001749781271E-2"/>
                      <c:h val="8.32640711577719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8031-48ED-A2BB-B4BE1F7F0C10}"/>
                </c:ext>
              </c:extLst>
            </c:dLbl>
            <c:dLbl>
              <c:idx val="6"/>
              <c:layout>
                <c:manualLayout>
                  <c:x val="-2.7777777777778798E-3"/>
                  <c:y val="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8031-48ED-A2BB-B4BE1F7F0C1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031-48ED-A2BB-B4BE1F7F0C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получилась!$S$27:$S$35</c:f>
              <c:strCache>
                <c:ptCount val="9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2021</c:v>
                </c:pt>
                <c:pt idx="5">
                  <c:v>2022</c:v>
                </c:pt>
                <c:pt idx="6">
                  <c:v> 2023 (арзёбї)</c:v>
                </c:pt>
                <c:pt idx="7">
                  <c:v>2025 (пешгўї)</c:v>
                </c:pt>
                <c:pt idx="8">
                  <c:v> 2030 (пешгўї)</c:v>
                </c:pt>
              </c:strCache>
            </c:strRef>
          </c:cat>
          <c:val>
            <c:numRef>
              <c:f>получилась!$V$27:$V$35</c:f>
              <c:numCache>
                <c:formatCode>0.0</c:formatCode>
                <c:ptCount val="9"/>
                <c:pt idx="0">
                  <c:v>1037.9405714432512</c:v>
                </c:pt>
                <c:pt idx="1">
                  <c:v>1671.4728765107689</c:v>
                </c:pt>
                <c:pt idx="2">
                  <c:v>2299.8758475707928</c:v>
                </c:pt>
                <c:pt idx="3">
                  <c:v>3124.5393989961526</c:v>
                </c:pt>
                <c:pt idx="4">
                  <c:v>4288.1678896525973</c:v>
                </c:pt>
                <c:pt idx="5">
                  <c:v>4885.1000000000004</c:v>
                </c:pt>
                <c:pt idx="6">
                  <c:v>5307.2081842289253</c:v>
                </c:pt>
                <c:pt idx="7">
                  <c:v>6409.5449524164314</c:v>
                </c:pt>
                <c:pt idx="8">
                  <c:v>7943.7877121930687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8031-48ED-A2BB-B4BE1F7F0C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0426384"/>
        <c:axId val="290424032"/>
      </c:lineChart>
      <c:catAx>
        <c:axId val="29042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ru-RU"/>
          </a:p>
        </c:txPr>
        <c:crossAx val="290424032"/>
        <c:crosses val="autoZero"/>
        <c:auto val="1"/>
        <c:lblAlgn val="ctr"/>
        <c:lblOffset val="100"/>
        <c:noMultiLvlLbl val="0"/>
      </c:catAx>
      <c:valAx>
        <c:axId val="290424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ru-RU"/>
          </a:p>
        </c:txPr>
        <c:crossAx val="290426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imes New Roman Tj" panose="02020603050405020304" pitchFamily="18" charset="-52"/>
        </a:defRPr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r>
              <a:rPr lang="ru-RU" b="1" dirty="0" err="1">
                <a:solidFill>
                  <a:schemeClr val="tx1"/>
                </a:solidFill>
              </a:rPr>
              <a:t>Сохтори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синнусолии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ањолии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Љумњурии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Тољикистон</a:t>
            </a:r>
            <a:r>
              <a:rPr lang="ru-RU" b="1" dirty="0">
                <a:solidFill>
                  <a:schemeClr val="tx1"/>
                </a:solidFill>
              </a:rPr>
              <a:t> ( дар </a:t>
            </a:r>
            <a:r>
              <a:rPr lang="ru-RU" b="1" dirty="0" err="1">
                <a:solidFill>
                  <a:schemeClr val="tx1"/>
                </a:solidFill>
              </a:rPr>
              <a:t>аввали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сол</a:t>
            </a:r>
            <a:r>
              <a:rPr lang="ru-RU" b="1" dirty="0">
                <a:solidFill>
                  <a:schemeClr val="tx1"/>
                </a:solidFill>
              </a:rPr>
              <a:t>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Лист1!$P$8</c:f>
              <c:strCache>
                <c:ptCount val="1"/>
                <c:pt idx="0">
                  <c:v>ањолии аз ќобили мењнат љавонтар (0-14 сола)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Лист1!$Q$7:$Y$7</c:f>
              <c:numCache>
                <c:formatCode>General</c:formatCode>
                <c:ptCount val="9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Лист1!$Q$8:$Y$8</c:f>
              <c:numCache>
                <c:formatCode>0%</c:formatCode>
                <c:ptCount val="9"/>
                <c:pt idx="0">
                  <c:v>0.42717411807245742</c:v>
                </c:pt>
                <c:pt idx="1">
                  <c:v>0.38576014345171156</c:v>
                </c:pt>
                <c:pt idx="2">
                  <c:v>0.35868896546879969</c:v>
                </c:pt>
                <c:pt idx="3">
                  <c:v>0.34627468296868275</c:v>
                </c:pt>
                <c:pt idx="4">
                  <c:v>0.34293973072211131</c:v>
                </c:pt>
                <c:pt idx="5">
                  <c:v>0.34260487727468381</c:v>
                </c:pt>
                <c:pt idx="6">
                  <c:v>0.36690141866970527</c:v>
                </c:pt>
                <c:pt idx="7">
                  <c:v>0.36412293304891502</c:v>
                </c:pt>
                <c:pt idx="8">
                  <c:v>0.36212017780600098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B1-4583-A90C-0261F222DB0E}"/>
            </c:ext>
          </c:extLst>
        </c:ser>
        <c:ser>
          <c:idx val="1"/>
          <c:order val="1"/>
          <c:tx>
            <c:strRef>
              <c:f>Лист1!$P$9</c:f>
              <c:strCache>
                <c:ptCount val="1"/>
                <c:pt idx="0">
                  <c:v>ањолии ќобили мењнат (15-58 (63) сола)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Лист1!$Q$7:$Y$7</c:f>
              <c:numCache>
                <c:formatCode>General</c:formatCode>
                <c:ptCount val="9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Лист1!$Q$9:$Y$9</c:f>
              <c:numCache>
                <c:formatCode>0%</c:formatCode>
                <c:ptCount val="9"/>
                <c:pt idx="0">
                  <c:v>0.5195318338492827</c:v>
                </c:pt>
                <c:pt idx="1">
                  <c:v>0.5643030810327142</c:v>
                </c:pt>
                <c:pt idx="2">
                  <c:v>0.59462634981979479</c:v>
                </c:pt>
                <c:pt idx="3">
                  <c:v>0.6041684077636843</c:v>
                </c:pt>
                <c:pt idx="4">
                  <c:v>0.5997809469660903</c:v>
                </c:pt>
                <c:pt idx="5">
                  <c:v>0.59775942430168161</c:v>
                </c:pt>
                <c:pt idx="6">
                  <c:v>0.576500710780805</c:v>
                </c:pt>
                <c:pt idx="7">
                  <c:v>0.57685480049500115</c:v>
                </c:pt>
                <c:pt idx="8">
                  <c:v>0.57595253214795994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B1-4583-A90C-0261F222DB0E}"/>
            </c:ext>
          </c:extLst>
        </c:ser>
        <c:ser>
          <c:idx val="2"/>
          <c:order val="2"/>
          <c:tx>
            <c:strRef>
              <c:f>Лист1!$P$10</c:f>
              <c:strCache>
                <c:ptCount val="1"/>
                <c:pt idx="0">
                  <c:v>ањолии аз ќобили мењнат калонтар (аз 58(63) сола боло)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 Tj" panose="02020603050405020304" pitchFamily="18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Лист1!$Q$7:$Y$7</c:f>
              <c:numCache>
                <c:formatCode>General</c:formatCode>
                <c:ptCount val="9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Лист1!$Q$10:$Y$10</c:f>
              <c:numCache>
                <c:formatCode>0%</c:formatCode>
                <c:ptCount val="9"/>
                <c:pt idx="0">
                  <c:v>5.3294048078259833E-2</c:v>
                </c:pt>
                <c:pt idx="1">
                  <c:v>4.9936775515574239E-2</c:v>
                </c:pt>
                <c:pt idx="2">
                  <c:v>4.6684280255869355E-2</c:v>
                </c:pt>
                <c:pt idx="3">
                  <c:v>4.9556909267632933E-2</c:v>
                </c:pt>
                <c:pt idx="4">
                  <c:v>5.7279651022833694E-2</c:v>
                </c:pt>
                <c:pt idx="5">
                  <c:v>5.9635591055692071E-2</c:v>
                </c:pt>
                <c:pt idx="6">
                  <c:v>5.6597870549489705E-2</c:v>
                </c:pt>
                <c:pt idx="7">
                  <c:v>5.9022266456083813E-2</c:v>
                </c:pt>
                <c:pt idx="8">
                  <c:v>6.1923916494681694E-2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B1-4583-A90C-0261F222DB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34594904"/>
        <c:axId val="534595984"/>
      </c:barChart>
      <c:catAx>
        <c:axId val="534594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ru-RU"/>
          </a:p>
        </c:txPr>
        <c:crossAx val="534595984"/>
        <c:crosses val="autoZero"/>
        <c:auto val="1"/>
        <c:lblAlgn val="ctr"/>
        <c:lblOffset val="100"/>
        <c:noMultiLvlLbl val="0"/>
      </c:catAx>
      <c:valAx>
        <c:axId val="53459598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 Tj" panose="02020603050405020304" pitchFamily="18" charset="-52"/>
                <a:ea typeface="+mn-ea"/>
                <a:cs typeface="+mn-cs"/>
              </a:defRPr>
            </a:pPr>
            <a:endParaRPr lang="ru-RU"/>
          </a:p>
        </c:txPr>
        <c:crossAx val="534594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1291620252216759E-2"/>
          <c:y val="0.75547108921013917"/>
          <c:w val="0.91778585238121135"/>
          <c:h val="0.231279363743536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solidFill>
                <a:schemeClr val="tx1"/>
              </a:solidFill>
              <a:latin typeface="Times New Roman Tj" panose="02020603050405020304" pitchFamily="18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Times New Roman Tj" panose="02020603050405020304" pitchFamily="18" charset="-52"/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03-C52B-480F-B27B-A862C685A23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CCFCC-39D0-42D5-9B49-EEBCB1D4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857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03-C52B-480F-B27B-A862C685A23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CCFCC-39D0-42D5-9B49-EEBCB1D4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06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03-C52B-480F-B27B-A862C685A23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CCFCC-39D0-42D5-9B49-EEBCB1D47D0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9046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03-C52B-480F-B27B-A862C685A23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CCFCC-39D0-42D5-9B49-EEBCB1D4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738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03-C52B-480F-B27B-A862C685A23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CCFCC-39D0-42D5-9B49-EEBCB1D47D0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0592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03-C52B-480F-B27B-A862C685A23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CCFCC-39D0-42D5-9B49-EEBCB1D4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937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03-C52B-480F-B27B-A862C685A23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CCFCC-39D0-42D5-9B49-EEBCB1D4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096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03-C52B-480F-B27B-A862C685A23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CCFCC-39D0-42D5-9B49-EEBCB1D4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7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03-C52B-480F-B27B-A862C685A23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CCFCC-39D0-42D5-9B49-EEBCB1D4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269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03-C52B-480F-B27B-A862C685A23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CCFCC-39D0-42D5-9B49-EEBCB1D4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56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03-C52B-480F-B27B-A862C685A23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CCFCC-39D0-42D5-9B49-EEBCB1D4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296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03-C52B-480F-B27B-A862C685A23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CCFCC-39D0-42D5-9B49-EEBCB1D4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145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03-C52B-480F-B27B-A862C685A23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CCFCC-39D0-42D5-9B49-EEBCB1D4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07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03-C52B-480F-B27B-A862C685A23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CCFCC-39D0-42D5-9B49-EEBCB1D4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31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03-C52B-480F-B27B-A862C685A23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CCFCC-39D0-42D5-9B49-EEBCB1D4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498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D703-C52B-480F-B27B-A862C685A23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CCFCC-39D0-42D5-9B49-EEBCB1D4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57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FD703-C52B-480F-B27B-A862C685A23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19CCFCC-39D0-42D5-9B49-EEBCB1D47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10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A582C-6D3F-E49D-031E-F353B3233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82" y="661286"/>
            <a:ext cx="11400089" cy="970961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Модели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амалии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 smtClean="0">
                <a:solidFill>
                  <a:srgbClr val="0000CC"/>
                </a:solidFill>
                <a:latin typeface="Times New Roman Tj" panose="02020603050405020304" pitchFamily="18" charset="-52"/>
              </a:rPr>
              <a:t>ояндабинї</a:t>
            </a:r>
            <a:r>
              <a:rPr lang="ru-RU" sz="1800" dirty="0" smtClean="0">
                <a:solidFill>
                  <a:srgbClr val="0000CC"/>
                </a:solidFill>
                <a:latin typeface="Times New Roman Tj" panose="02020603050405020304" pitchFamily="18" charset="-52"/>
              </a:rPr>
              <a:t>, </a:t>
            </a:r>
            <a:r>
              <a:rPr lang="ru-RU" sz="1800" dirty="0" err="1" smtClean="0">
                <a:solidFill>
                  <a:srgbClr val="0000CC"/>
                </a:solidFill>
                <a:latin typeface="Times New Roman Tj" panose="02020603050405020304" pitchFamily="18" charset="-52"/>
              </a:rPr>
              <a:t>ки</a:t>
            </a:r>
            <a:r>
              <a:rPr lang="ru-RU" sz="1800" dirty="0" smtClean="0">
                <a:solidFill>
                  <a:srgbClr val="0000CC"/>
                </a:solidFill>
                <a:latin typeface="Times New Roman Tj" panose="02020603050405020304" pitchFamily="18" charset="-52"/>
              </a:rPr>
              <a:t> дар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асоси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коркарди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таљрибаи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кишварҳои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дорои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иќтисодиёти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гузариш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ва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дорои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сатҳи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миёнаи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даромад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таҳия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шудааст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, </a:t>
            </a:r>
            <a:r>
              <a:rPr lang="ru-RU" sz="1800" dirty="0" err="1" smtClean="0">
                <a:solidFill>
                  <a:srgbClr val="0000CC"/>
                </a:solidFill>
                <a:latin typeface="Times New Roman Tj" panose="02020603050405020304" pitchFamily="18" charset="-52"/>
              </a:rPr>
              <a:t>имконияти</a:t>
            </a:r>
            <a:r>
              <a:rPr lang="ru-RU" sz="1800" dirty="0" smtClean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арзёбии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ноилшавї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ба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ҳадафу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интизориҳои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стратегиро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(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бо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такя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ба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суръати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 smtClean="0">
                <a:solidFill>
                  <a:srgbClr val="0000CC"/>
                </a:solidFill>
                <a:latin typeface="Times New Roman Tj" panose="02020603050405020304" pitchFamily="18" charset="-52"/>
              </a:rPr>
              <a:t>татбиқи</a:t>
            </a:r>
            <a:r>
              <a:rPr lang="ru-RU" sz="1800" dirty="0" smtClean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ислоҳоти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иќтисодї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ва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таъсири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smtClean="0">
                <a:solidFill>
                  <a:srgbClr val="0000CC"/>
                </a:solidFill>
                <a:latin typeface="Times New Roman Tj" panose="02020603050405020304" pitchFamily="18" charset="-52"/>
              </a:rPr>
              <a:t>он 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ба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рушд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)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пешниҳод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 </a:t>
            </a:r>
            <a:r>
              <a:rPr lang="ru-RU" sz="1800" dirty="0" err="1">
                <a:solidFill>
                  <a:srgbClr val="0000CC"/>
                </a:solidFill>
                <a:latin typeface="Times New Roman Tj" panose="02020603050405020304" pitchFamily="18" charset="-52"/>
              </a:rPr>
              <a:t>менамояд</a:t>
            </a:r>
            <a:r>
              <a:rPr lang="ru-RU" sz="1800" dirty="0">
                <a:solidFill>
                  <a:srgbClr val="0000CC"/>
                </a:solidFill>
                <a:latin typeface="Times New Roman Tj" panose="02020603050405020304" pitchFamily="18" charset="-52"/>
              </a:rPr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CAFEDB-642E-7522-BCCE-2394C1B631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2785" y="1806723"/>
            <a:ext cx="9144000" cy="655712"/>
          </a:xfrm>
        </p:spPr>
        <p:txBody>
          <a:bodyPr/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b="1" i="1" dirty="0" err="1">
                <a:solidFill>
                  <a:schemeClr val="tx1"/>
                </a:solidFill>
                <a:latin typeface="Times New Roman Tj" panose="02020603050405020304" pitchFamily="18" charset="-52"/>
              </a:rPr>
              <a:t>Њаљми</a:t>
            </a:r>
            <a:r>
              <a:rPr lang="ru-RU" sz="1600" b="1" i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 ММД ба </a:t>
            </a:r>
            <a:r>
              <a:rPr lang="ru-RU" sz="1600" b="1" i="1" dirty="0" err="1">
                <a:solidFill>
                  <a:schemeClr val="tx1"/>
                </a:solidFill>
                <a:latin typeface="Times New Roman Tj" panose="02020603050405020304" pitchFamily="18" charset="-52"/>
              </a:rPr>
              <a:t>њар</a:t>
            </a:r>
            <a:r>
              <a:rPr lang="ru-RU" sz="1600" b="1" i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 сари </a:t>
            </a:r>
            <a:r>
              <a:rPr lang="ru-RU" sz="1600" b="1" i="1" dirty="0" err="1">
                <a:solidFill>
                  <a:schemeClr val="tx1"/>
                </a:solidFill>
                <a:latin typeface="Times New Roman Tj" panose="02020603050405020304" pitchFamily="18" charset="-52"/>
              </a:rPr>
              <a:t>ањолии</a:t>
            </a:r>
            <a:r>
              <a:rPr lang="ru-RU" sz="1600" b="1" i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 </a:t>
            </a:r>
            <a:r>
              <a:rPr lang="ru-RU" sz="1600" b="1" i="1" dirty="0" err="1">
                <a:solidFill>
                  <a:schemeClr val="tx1"/>
                </a:solidFill>
                <a:latin typeface="Times New Roman Tj" panose="02020603050405020304" pitchFamily="18" charset="-52"/>
              </a:rPr>
              <a:t>Љумњурии</a:t>
            </a:r>
            <a:r>
              <a:rPr lang="ru-RU" sz="1600" b="1" i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 </a:t>
            </a:r>
            <a:r>
              <a:rPr lang="ru-RU" sz="1600" b="1" i="1" dirty="0" err="1">
                <a:solidFill>
                  <a:schemeClr val="tx1"/>
                </a:solidFill>
                <a:latin typeface="Times New Roman Tj" panose="02020603050405020304" pitchFamily="18" charset="-52"/>
              </a:rPr>
              <a:t>Тољикистон</a:t>
            </a:r>
            <a:r>
              <a:rPr lang="ru-RU" sz="1600" b="1" i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 (</a:t>
            </a:r>
            <a:r>
              <a:rPr lang="ru-RU" sz="1600" b="1" i="1" dirty="0" err="1">
                <a:solidFill>
                  <a:schemeClr val="tx1"/>
                </a:solidFill>
                <a:latin typeface="Times New Roman Tj" panose="02020603050405020304" pitchFamily="18" charset="-52"/>
              </a:rPr>
              <a:t>тибќи</a:t>
            </a:r>
            <a:r>
              <a:rPr lang="ru-RU" sz="1600" b="1" i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 </a:t>
            </a:r>
            <a:r>
              <a:rPr lang="ru-RU" sz="1600" b="1" i="1" dirty="0" err="1">
                <a:solidFill>
                  <a:schemeClr val="tx1"/>
                </a:solidFill>
                <a:latin typeface="Times New Roman Tj" panose="02020603050405020304" pitchFamily="18" charset="-52"/>
              </a:rPr>
              <a:t>сенарияњои</a:t>
            </a:r>
            <a:r>
              <a:rPr lang="ru-RU" sz="1600" b="1" i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 </a:t>
            </a:r>
            <a:r>
              <a:rPr lang="ru-RU" sz="1600" b="1" i="1" dirty="0" err="1">
                <a:solidFill>
                  <a:schemeClr val="tx1"/>
                </a:solidFill>
                <a:latin typeface="Times New Roman Tj" panose="02020603050405020304" pitchFamily="18" charset="-52"/>
              </a:rPr>
              <a:t>рушд</a:t>
            </a:r>
            <a:r>
              <a:rPr lang="ru-RU" sz="1600" b="1" i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), </a:t>
            </a:r>
            <a:r>
              <a:rPr lang="ru-RU" sz="1600" b="1" i="1" dirty="0" err="1">
                <a:solidFill>
                  <a:schemeClr val="tx1"/>
                </a:solidFill>
                <a:latin typeface="Times New Roman Tj" panose="02020603050405020304" pitchFamily="18" charset="-52"/>
              </a:rPr>
              <a:t>доллари</a:t>
            </a:r>
            <a:r>
              <a:rPr lang="ru-RU" sz="1600" b="1" i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 ИМА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b="1" i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(</a:t>
            </a:r>
            <a:r>
              <a:rPr lang="ru-RU" sz="1600" b="1" i="1" dirty="0" err="1">
                <a:solidFill>
                  <a:schemeClr val="tx1"/>
                </a:solidFill>
                <a:latin typeface="Times New Roman Tj" panose="02020603050405020304" pitchFamily="18" charset="-52"/>
              </a:rPr>
              <a:t>бо</a:t>
            </a:r>
            <a:r>
              <a:rPr lang="ru-RU" sz="1600" b="1" i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 </a:t>
            </a:r>
            <a:r>
              <a:rPr lang="ru-RU" sz="1600" b="1" i="1" dirty="0" err="1">
                <a:solidFill>
                  <a:schemeClr val="tx1"/>
                </a:solidFill>
                <a:latin typeface="Times New Roman Tj" panose="02020603050405020304" pitchFamily="18" charset="-52"/>
              </a:rPr>
              <a:t>нархњои</a:t>
            </a:r>
            <a:r>
              <a:rPr lang="ru-RU" sz="1600" b="1" i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 </a:t>
            </a:r>
            <a:r>
              <a:rPr lang="ru-RU" sz="1600" b="1" i="1" dirty="0" err="1">
                <a:solidFill>
                  <a:schemeClr val="tx1"/>
                </a:solidFill>
                <a:latin typeface="Times New Roman Tj" panose="02020603050405020304" pitchFamily="18" charset="-52"/>
              </a:rPr>
              <a:t>доимии</a:t>
            </a:r>
            <a:r>
              <a:rPr lang="ru-RU" sz="1600" b="1" i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 соли 2011)</a:t>
            </a:r>
            <a:endParaRPr lang="ru-RU" sz="1600" b="1" i="1" dirty="0">
              <a:latin typeface="Times New Roman Tj" panose="02020603050405020304" pitchFamily="18" charset="-52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83677287"/>
              </p:ext>
            </p:extLst>
          </p:nvPr>
        </p:nvGraphicFramePr>
        <p:xfrm>
          <a:off x="1093863" y="2462435"/>
          <a:ext cx="10579692" cy="4221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28942" y="134034"/>
            <a:ext cx="105369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tg-Cyrl-TJ" altLang="en-US" sz="2200" b="1" dirty="0">
                <a:latin typeface="Times New Roman Tj" panose="02020603050405020304" pitchFamily="18" charset="-52"/>
              </a:rPr>
              <a:t>Институти иқтисодиёт ва демографияи Академияи миллии илмҳои Тоҷикистон </a:t>
            </a:r>
            <a:endParaRPr lang="en-GB" altLang="en-US" sz="22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528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F2772CE-3177-9B8A-0A8D-DD23049B4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40566"/>
          </a:xfrm>
        </p:spPr>
        <p:txBody>
          <a:bodyPr>
            <a:normAutofit fontScale="90000"/>
          </a:bodyPr>
          <a:lstStyle/>
          <a:p>
            <a:pPr lvl="0" algn="ctr" defTabSz="685800">
              <a:lnSpc>
                <a:spcPct val="100000"/>
              </a:lnSpc>
              <a:spcBef>
                <a:spcPts val="0"/>
              </a:spcBef>
            </a:pPr>
            <a:r>
              <a:rPr lang="ru-RU" altLang="ru-RU" sz="2700" b="1" dirty="0" err="1">
                <a:solidFill>
                  <a:srgbClr val="4E13F3"/>
                </a:solidFill>
                <a:latin typeface="Times New Roman Tj" panose="02020603050405020304" pitchFamily="18" charset="-52"/>
                <a:ea typeface="+mn-ea"/>
                <a:cs typeface="+mn-cs"/>
              </a:rPr>
              <a:t>Натиља</a:t>
            </a:r>
            <a:r>
              <a:rPr lang="ru-RU" sz="2700" b="1" dirty="0" err="1">
                <a:solidFill>
                  <a:srgbClr val="4E13F3"/>
                </a:solidFill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њо</a:t>
            </a:r>
            <a:r>
              <a:rPr lang="ru-RU" altLang="ru-RU" sz="2700" b="1" dirty="0" err="1">
                <a:solidFill>
                  <a:srgbClr val="4E13F3"/>
                </a:solidFill>
                <a:latin typeface="Times New Roman Tj" panose="02020603050405020304" pitchFamily="18" charset="-52"/>
                <a:ea typeface="+mn-ea"/>
                <a:cs typeface="+mn-cs"/>
              </a:rPr>
              <a:t>и</a:t>
            </a:r>
            <a:r>
              <a:rPr lang="ru-RU" altLang="ru-RU" sz="2700" b="1" dirty="0">
                <a:solidFill>
                  <a:srgbClr val="4E13F3"/>
                </a:solidFill>
                <a:latin typeface="Times New Roman Tj" panose="02020603050405020304" pitchFamily="18" charset="-52"/>
                <a:ea typeface="+mn-ea"/>
                <a:cs typeface="+mn-cs"/>
              </a:rPr>
              <a:t> </a:t>
            </a:r>
            <a:r>
              <a:rPr lang="ru-RU" altLang="ru-RU" sz="2700" b="1" dirty="0" err="1">
                <a:solidFill>
                  <a:srgbClr val="4E13F3"/>
                </a:solidFill>
                <a:latin typeface="Times New Roman Tj" panose="02020603050405020304" pitchFamily="18" charset="-52"/>
                <a:ea typeface="+mn-ea"/>
                <a:cs typeface="+mn-cs"/>
              </a:rPr>
              <a:t>асосї</a:t>
            </a:r>
            <a:r>
              <a:rPr lang="ru-RU" altLang="ru-RU" sz="2700" b="1" dirty="0">
                <a:solidFill>
                  <a:srgbClr val="4E13F3"/>
                </a:solidFill>
                <a:latin typeface="Times New Roman Tj" panose="02020603050405020304" pitchFamily="18" charset="-52"/>
                <a:ea typeface="+mn-ea"/>
                <a:cs typeface="+mn-cs"/>
              </a:rPr>
              <a:t> дар </a:t>
            </a:r>
            <a:r>
              <a:rPr lang="ru-RU" altLang="ru-RU" sz="2700" b="1" dirty="0" err="1">
                <a:solidFill>
                  <a:srgbClr val="4E13F3"/>
                </a:solidFill>
                <a:latin typeface="Times New Roman Tj" panose="02020603050405020304" pitchFamily="18" charset="-52"/>
                <a:ea typeface="+mn-ea"/>
                <a:cs typeface="+mn-cs"/>
              </a:rPr>
              <a:t>самти</a:t>
            </a:r>
            <a:r>
              <a:rPr lang="ru-RU" altLang="ru-RU" sz="2700" b="1" dirty="0">
                <a:solidFill>
                  <a:srgbClr val="4E13F3"/>
                </a:solidFill>
                <a:latin typeface="Times New Roman Tj" panose="02020603050405020304" pitchFamily="18" charset="-52"/>
                <a:ea typeface="+mn-ea"/>
                <a:cs typeface="+mn-cs"/>
              </a:rPr>
              <a:t> </a:t>
            </a:r>
            <a:r>
              <a:rPr lang="ru-RU" altLang="ru-RU" sz="2700" b="1" dirty="0" err="1">
                <a:solidFill>
                  <a:srgbClr val="4E13F3"/>
                </a:solidFill>
                <a:latin typeface="Times New Roman Tj" panose="02020603050405020304" pitchFamily="18" charset="-52"/>
                <a:ea typeface="+mn-ea"/>
                <a:cs typeface="+mn-cs"/>
              </a:rPr>
              <a:t>тањќиќоти</a:t>
            </a:r>
            <a:r>
              <a:rPr lang="ru-RU" altLang="ru-RU" sz="2700" b="1" dirty="0">
                <a:solidFill>
                  <a:srgbClr val="4E13F3"/>
                </a:solidFill>
                <a:latin typeface="Times New Roman Tj" panose="02020603050405020304" pitchFamily="18" charset="-52"/>
                <a:ea typeface="+mn-ea"/>
                <a:cs typeface="+mn-cs"/>
              </a:rPr>
              <a:t> </a:t>
            </a:r>
            <a:r>
              <a:rPr lang="ru-RU" altLang="ru-RU" sz="2700" b="1" dirty="0" err="1">
                <a:solidFill>
                  <a:srgbClr val="4E13F3"/>
                </a:solidFill>
                <a:latin typeface="Times New Roman Tj" panose="02020603050405020304" pitchFamily="18" charset="-52"/>
                <a:ea typeface="+mn-ea"/>
                <a:cs typeface="+mn-cs"/>
              </a:rPr>
              <a:t>демографї</a:t>
            </a:r>
            <a:r>
              <a:rPr lang="ru-RU" altLang="ru-RU" sz="2000" b="1" dirty="0">
                <a:solidFill>
                  <a:srgbClr val="4E13F3"/>
                </a:solidFill>
                <a:latin typeface="Times New Roman Tj" panose="02020603050405020304" pitchFamily="18" charset="-52"/>
                <a:ea typeface="+mn-ea"/>
                <a:cs typeface="+mn-cs"/>
              </a:rPr>
              <a:t/>
            </a:r>
            <a:br>
              <a:rPr lang="ru-RU" altLang="ru-RU" sz="2000" b="1" dirty="0">
                <a:solidFill>
                  <a:srgbClr val="4E13F3"/>
                </a:solidFill>
                <a:latin typeface="Times New Roman Tj" panose="02020603050405020304" pitchFamily="18" charset="-52"/>
                <a:ea typeface="+mn-ea"/>
                <a:cs typeface="+mn-cs"/>
              </a:rPr>
            </a:br>
            <a:r>
              <a:rPr lang="ru-RU" altLang="ru-RU" sz="2000" b="1" dirty="0">
                <a:solidFill>
                  <a:srgbClr val="4E13F3"/>
                </a:solidFill>
                <a:latin typeface="Times New Roman Tj" panose="02020603050405020304" pitchFamily="18" charset="-52"/>
                <a:ea typeface="+mn-ea"/>
                <a:cs typeface="+mn-cs"/>
              </a:rPr>
              <a:t/>
            </a:r>
            <a:br>
              <a:rPr lang="ru-RU" altLang="ru-RU" sz="2000" b="1" dirty="0">
                <a:solidFill>
                  <a:srgbClr val="4E13F3"/>
                </a:solidFill>
                <a:latin typeface="Times New Roman Tj" panose="02020603050405020304" pitchFamily="18" charset="-52"/>
                <a:ea typeface="+mn-ea"/>
                <a:cs typeface="+mn-cs"/>
              </a:rPr>
            </a:br>
            <a:r>
              <a:rPr lang="ru-RU" altLang="ru-RU" sz="2000" b="1" dirty="0">
                <a:solidFill>
                  <a:srgbClr val="4E13F3"/>
                </a:solidFill>
                <a:latin typeface="Times New Roman Tj" panose="02020603050405020304" pitchFamily="18" charset="-52"/>
                <a:ea typeface="+mn-ea"/>
                <a:cs typeface="+mn-cs"/>
              </a:rPr>
              <a:t/>
            </a:r>
            <a:br>
              <a:rPr lang="ru-RU" altLang="ru-RU" sz="2000" b="1" dirty="0">
                <a:solidFill>
                  <a:srgbClr val="4E13F3"/>
                </a:solidFill>
                <a:latin typeface="Times New Roman Tj" panose="02020603050405020304" pitchFamily="18" charset="-52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FF35B60-769C-C3EF-A0AD-5DD0141280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7051" y="1158240"/>
            <a:ext cx="5662749" cy="5334634"/>
          </a:xfrm>
        </p:spPr>
        <p:txBody>
          <a:bodyPr>
            <a:normAutofit/>
          </a:bodyPr>
          <a:lstStyle/>
          <a:p>
            <a:pPr lvl="0" algn="just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tg-Cyrl-TJ" sz="1800" b="1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Муайян гардид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, ки дар шароити муосир нишонди</a:t>
            </a:r>
            <a:r>
              <a:rPr kumimoji="0" lang="tg-Cyrl-TJ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њ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анда</a:t>
            </a:r>
            <a:r>
              <a:rPr kumimoji="0" lang="tg-Cyrl-TJ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њ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ои суръати таваллуд паст </a:t>
            </a:r>
            <a:r>
              <a:rPr lang="tg-Cyrl-TJ" sz="1800" dirty="0" smtClean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шуда истодаст, ки ин тамоюл 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ба ташаккули  сохтори нави синнусолии а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Cambria" panose="02040503050406030204" pitchFamily="18" charset="0"/>
              </a:rPr>
              <a:t>ҳ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ол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Cambria" panose="02040503050406030204" pitchFamily="18" charset="0"/>
              </a:rPr>
              <a:t>ӣ ва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имкони ба даст овардани </a:t>
            </a:r>
            <a:r>
              <a:rPr lang="ru-RU" dirty="0"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дивиденд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Cambria" panose="02040503050406030204" pitchFamily="18" charset="0"/>
              </a:rPr>
              <a:t>ҳ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ои демограф</a:t>
            </a:r>
            <a:r>
              <a:rPr lang="tg-Cyrl-TJ" dirty="0">
                <a:solidFill>
                  <a:schemeClr val="tx1"/>
                </a:solidFill>
                <a:latin typeface="Times New Roman Tj" panose="02020603050405020304" pitchFamily="18" charset="-52"/>
                <a:ea typeface="Calibri" panose="020F0502020204030204" pitchFamily="34" charset="0"/>
                <a:cs typeface="Cambria" panose="02040503050406030204" pitchFamily="18" charset="0"/>
              </a:rPr>
              <a:t>ӣ</a:t>
            </a:r>
            <a:r>
              <a:rPr lang="ru-RU" dirty="0">
                <a:solidFill>
                  <a:schemeClr val="tx1"/>
                </a:solidFill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g-Cyrl-TJ" sz="1800" dirty="0" smtClean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таъсир мерасонад.</a:t>
            </a:r>
            <a:endParaRPr lang="ru-RU" sz="1800" dirty="0">
              <a:solidFill>
                <a:schemeClr val="tx1"/>
              </a:solidFill>
              <a:effectLst/>
              <a:latin typeface="Times New Roman Tj" panose="02020603050405020304" pitchFamily="18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tg-Cyrl-TJ" sz="1800" b="1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Cambria" panose="02040503050406030204" pitchFamily="18" charset="0"/>
              </a:rPr>
              <a:t>Муќаррар </a:t>
            </a:r>
            <a:r>
              <a:rPr lang="ru-RU" sz="1800" b="1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Cambria" panose="02040503050406030204" pitchFamily="18" charset="0"/>
              </a:rPr>
              <a:t>карда</a:t>
            </a:r>
            <a:r>
              <a:rPr lang="en-US" sz="1800" b="1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r>
              <a:rPr lang="tg-Cyrl-TJ" sz="1800" b="1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Cambria" panose="02040503050406030204" pitchFamily="18" charset="0"/>
              </a:rPr>
              <a:t>шуд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Cambria" panose="02040503050406030204" pitchFamily="18" charset="0"/>
              </a:rPr>
              <a:t>, ки имконияти гирифтани 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дивиденд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Cambria" panose="02040503050406030204" pitchFamily="18" charset="0"/>
              </a:rPr>
              <a:t>ҳ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ои демограф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Cambria" panose="02040503050406030204" pitchFamily="18" charset="0"/>
              </a:rPr>
              <a:t>ӣ</a:t>
            </a:r>
            <a:r>
              <a:rPr lang="ru-RU" dirty="0"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тавассути амалї шудани се тадбири афзалиятнок имконпазир мебошад: </a:t>
            </a:r>
          </a:p>
          <a:p>
            <a:pPr algn="just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tg-Cyrl-TJ" dirty="0">
                <a:solidFill>
                  <a:schemeClr val="tx1"/>
                </a:solidFill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dirty="0" err="1" smtClean="0">
                <a:solidFill>
                  <a:schemeClr val="tx1"/>
                </a:solidFill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Рушди</a:t>
            </a:r>
            <a:r>
              <a:rPr lang="tg-Cyrl-TJ" sz="1800" dirty="0" smtClean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сармояи инсонии кишвар тавассути </a:t>
            </a:r>
            <a:r>
              <a:rPr lang="tg-Cyrl-TJ" dirty="0" smtClean="0">
                <a:solidFill>
                  <a:schemeClr val="tx1"/>
                </a:solidFill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баланд 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бардоштани сифати маориф ва тандуруст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Cambria" panose="02040503050406030204" pitchFamily="18" charset="0"/>
              </a:rPr>
              <a:t>ӣ</a:t>
            </a:r>
            <a:r>
              <a:rPr lang="ru-RU" sz="1800" dirty="0">
                <a:solidFill>
                  <a:schemeClr val="tx1"/>
                </a:solidFill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ru-RU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Васеъ намудани дастрас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Cambria" panose="02040503050406030204" pitchFamily="18" charset="0"/>
              </a:rPr>
              <a:t>ӣ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ба технология ва инноватсия;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tg-Cyrl-TJ" dirty="0">
                <a:solidFill>
                  <a:schemeClr val="tx1"/>
                </a:solidFill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Риво</a:t>
            </a:r>
            <a:r>
              <a:rPr lang="ru-RU" sz="1800" kern="1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љ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g-Cyrl-TJ" sz="1800" dirty="0" smtClean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додани </a:t>
            </a:r>
            <a:r>
              <a:rPr lang="tg-Cyrl-TJ" sz="18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фаъолияти </a:t>
            </a:r>
            <a:r>
              <a:rPr lang="tg-Cyrl-TJ" sz="1800" kern="100" dirty="0">
                <a:solidFill>
                  <a:schemeClr val="tx1"/>
                </a:solidFill>
                <a:effectLst/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иќтисодии занону љавонон</a:t>
            </a:r>
            <a:r>
              <a:rPr lang="ru-RU" sz="1800" kern="100" dirty="0">
                <a:solidFill>
                  <a:schemeClr val="tx1"/>
                </a:solidFill>
                <a:latin typeface="Times New Roman Tj" panose="020206030504050203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chemeClr val="tx1"/>
              </a:solidFill>
              <a:latin typeface="Times New Roman Tj" panose="02020603050405020304" pitchFamily="18" charset="-52"/>
            </a:endParaRP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CC843A5B-D724-2BCF-4F15-B8F988C155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591525"/>
              </p:ext>
            </p:extLst>
          </p:nvPr>
        </p:nvGraphicFramePr>
        <p:xfrm>
          <a:off x="6172201" y="905692"/>
          <a:ext cx="5936380" cy="5751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18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022" y="158750"/>
            <a:ext cx="11135171" cy="74295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tg-Cyrl-TJ" sz="2400" b="1" dirty="0">
                <a:solidFill>
                  <a:srgbClr val="7030A0"/>
                </a:solidFill>
                <a:latin typeface="Times New Roman Tj" panose="02020603050405020304" pitchFamily="18" charset="-52"/>
              </a:rPr>
              <a:t>Конференсия</a:t>
            </a:r>
            <a:r>
              <a:rPr lang="tg-Cyrl-TJ" sz="2400" b="1" dirty="0">
                <a:solidFill>
                  <a:srgbClr val="7030A0"/>
                </a:solidFill>
                <a:latin typeface="Times New Roman Tj" panose="02020603050405020304" pitchFamily="18" charset="-52"/>
                <a:cs typeface="Cambria" panose="02040503050406030204" pitchFamily="18" charset="0"/>
              </a:rPr>
              <a:t>њ</a:t>
            </a:r>
            <a:r>
              <a:rPr lang="tg-Cyrl-TJ" sz="2400" b="1" dirty="0">
                <a:solidFill>
                  <a:srgbClr val="7030A0"/>
                </a:solidFill>
                <a:latin typeface="Times New Roman Tj" panose="02020603050405020304" pitchFamily="18" charset="-52"/>
                <a:cs typeface="Times New Roman Tj" panose="02020603050405020304" pitchFamily="18" charset="-52"/>
              </a:rPr>
              <a:t>ои</a:t>
            </a:r>
            <a:r>
              <a:rPr lang="tg-Cyrl-TJ" sz="2400" b="1" dirty="0">
                <a:solidFill>
                  <a:srgbClr val="7030A0"/>
                </a:solidFill>
                <a:latin typeface="Times New Roman Tj" panose="02020603050405020304" pitchFamily="18" charset="-52"/>
              </a:rPr>
              <a:t> </a:t>
            </a:r>
            <a:r>
              <a:rPr lang="tg-Cyrl-TJ" sz="2400" b="1" dirty="0">
                <a:solidFill>
                  <a:srgbClr val="7030A0"/>
                </a:solidFill>
                <a:latin typeface="Times New Roman Tj" panose="02020603050405020304" pitchFamily="18" charset="-52"/>
                <a:cs typeface="Cambria" panose="02040503050406030204" pitchFamily="18" charset="0"/>
              </a:rPr>
              <a:t>љ</a:t>
            </a:r>
            <a:r>
              <a:rPr lang="tg-Cyrl-TJ" sz="2400" b="1" dirty="0">
                <a:solidFill>
                  <a:srgbClr val="7030A0"/>
                </a:solidFill>
                <a:latin typeface="Times New Roman Tj" panose="02020603050405020304" pitchFamily="18" charset="-52"/>
                <a:cs typeface="Times New Roman Tj" panose="02020603050405020304" pitchFamily="18" charset="-52"/>
              </a:rPr>
              <a:t>ум</a:t>
            </a:r>
            <a:r>
              <a:rPr lang="tg-Cyrl-TJ" sz="2400" b="1" dirty="0">
                <a:solidFill>
                  <a:srgbClr val="7030A0"/>
                </a:solidFill>
                <a:latin typeface="Times New Roman Tj" panose="02020603050405020304" pitchFamily="18" charset="-52"/>
                <a:cs typeface="Cambria" panose="02040503050406030204" pitchFamily="18" charset="0"/>
              </a:rPr>
              <a:t>њ</a:t>
            </a:r>
            <a:r>
              <a:rPr lang="tg-Cyrl-TJ" sz="2400" b="1" dirty="0">
                <a:solidFill>
                  <a:srgbClr val="7030A0"/>
                </a:solidFill>
                <a:latin typeface="Times New Roman Tj" panose="02020603050405020304" pitchFamily="18" charset="-52"/>
                <a:cs typeface="Times New Roman Tj" panose="02020603050405020304" pitchFamily="18" charset="-52"/>
              </a:rPr>
              <a:t>уриявии</a:t>
            </a:r>
            <a:r>
              <a:rPr lang="tg-Cyrl-TJ" sz="2400" b="1" dirty="0">
                <a:solidFill>
                  <a:srgbClr val="7030A0"/>
                </a:solidFill>
                <a:latin typeface="Times New Roman Tj" panose="02020603050405020304" pitchFamily="18" charset="-52"/>
              </a:rPr>
              <a:t> илмию амал</a:t>
            </a:r>
            <a:r>
              <a:rPr lang="tg-Cyrl-TJ" sz="2400" b="1" dirty="0">
                <a:solidFill>
                  <a:srgbClr val="7030A0"/>
                </a:solidFill>
                <a:latin typeface="Times New Roman Tj" panose="02020603050405020304" pitchFamily="18" charset="-52"/>
                <a:cs typeface="Cambria" panose="02040503050406030204" pitchFamily="18" charset="0"/>
              </a:rPr>
              <a:t>ї</a:t>
            </a:r>
            <a:r>
              <a:rPr lang="tg-Cyrl-TJ" sz="1800" dirty="0">
                <a:solidFill>
                  <a:srgbClr val="0037A4"/>
                </a:solidFill>
                <a:latin typeface="Times New Roman Tj" panose="02020603050405020304" pitchFamily="18" charset="-52"/>
              </a:rPr>
              <a:t/>
            </a:r>
            <a:br>
              <a:rPr lang="tg-Cyrl-TJ" sz="1800" dirty="0">
                <a:solidFill>
                  <a:srgbClr val="0037A4"/>
                </a:solidFill>
                <a:latin typeface="Times New Roman Tj" panose="02020603050405020304" pitchFamily="18" charset="-52"/>
              </a:rPr>
            </a:br>
            <a:endParaRPr lang="ru-RU" sz="2400" dirty="0">
              <a:solidFill>
                <a:srgbClr val="0037A4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18115" name="Объект 3"/>
          <p:cNvSpPr>
            <a:spLocks noGrp="1" noChangeArrowheads="1"/>
          </p:cNvSpPr>
          <p:nvPr>
            <p:ph sz="half" idx="2"/>
          </p:nvPr>
        </p:nvSpPr>
        <p:spPr>
          <a:xfrm>
            <a:off x="5403850" y="1281113"/>
            <a:ext cx="6605588" cy="5297487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endParaRPr lang="ru-RU" altLang="en-US" sz="700" i="1" dirty="0" smtClean="0">
              <a:solidFill>
                <a:srgbClr val="002060"/>
              </a:solidFill>
              <a:latin typeface="Palatino Linotype" panose="02040502050505030304" pitchFamily="18" charset="0"/>
            </a:endParaRP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endParaRPr lang="ru-RU" altLang="en-US" sz="2400" dirty="0" smtClean="0">
              <a:solidFill>
                <a:srgbClr val="002060"/>
              </a:solidFill>
              <a:latin typeface="Palatino Linotype" panose="0204050205050503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«</a:t>
            </a:r>
            <a:r>
              <a:rPr lang="tg-Cyrl-TJ" sz="2000" b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Иќтисодиёти раќамї: тамоюлхо ва дурнамои рушд дар Тољикистон</a:t>
            </a:r>
            <a:r>
              <a:rPr lang="ru-RU" sz="2000" b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» </a:t>
            </a:r>
            <a:r>
              <a:rPr lang="ru-RU" sz="2000" b="1" dirty="0" smtClean="0">
                <a:solidFill>
                  <a:srgbClr val="7030A0"/>
                </a:solidFill>
                <a:latin typeface="Times New Roman Tj" panose="02020603050405020304" pitchFamily="18" charset="-52"/>
              </a:rPr>
              <a:t>(</a:t>
            </a:r>
            <a:r>
              <a:rPr lang="ru-RU" sz="2000" b="1" dirty="0">
                <a:solidFill>
                  <a:srgbClr val="7030A0"/>
                </a:solidFill>
                <a:latin typeface="Times New Roman Tj" panose="02020603050405020304" pitchFamily="18" charset="-52"/>
              </a:rPr>
              <a:t>30 майи соли 2023)</a:t>
            </a:r>
            <a:r>
              <a:rPr lang="ru-RU" altLang="en-US" sz="2000" b="1" dirty="0">
                <a:solidFill>
                  <a:srgbClr val="7030A0"/>
                </a:solidFill>
                <a:latin typeface="Times New Roman Tj" panose="02020603050405020304" pitchFamily="18" charset="-52"/>
              </a:rPr>
              <a:t> 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endParaRPr lang="ru-RU" altLang="en-US" sz="2400" dirty="0" smtClean="0">
              <a:solidFill>
                <a:srgbClr val="002060"/>
              </a:solidFill>
              <a:latin typeface="Palatino Linotype" panose="02040502050505030304" pitchFamily="18" charset="0"/>
            </a:endParaRP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endParaRPr lang="ru-RU" altLang="en-US" sz="2400" dirty="0" smtClean="0">
              <a:solidFill>
                <a:srgbClr val="002060"/>
              </a:solidFill>
              <a:latin typeface="Palatino Linotype" panose="02040502050505030304" pitchFamily="18" charset="0"/>
            </a:endParaRP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endParaRPr lang="ru-RU" altLang="en-US" sz="24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endParaRPr lang="ru-RU" altLang="en-US" sz="2400" dirty="0" smtClean="0">
              <a:solidFill>
                <a:srgbClr val="002060"/>
              </a:solidFill>
              <a:latin typeface="Palatino Linotype" panose="0204050205050503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ru-RU" altLang="en-US" sz="2000" b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«</a:t>
            </a:r>
            <a:r>
              <a:rPr lang="ru-RU" altLang="en-US" sz="2000" b="1" dirty="0" err="1">
                <a:solidFill>
                  <a:schemeClr val="tx1"/>
                </a:solidFill>
                <a:latin typeface="Times New Roman Tj" panose="02020603050405020304" pitchFamily="18" charset="-52"/>
              </a:rPr>
              <a:t>Њолати</a:t>
            </a:r>
            <a:r>
              <a:rPr lang="ru-RU" altLang="en-US" sz="2000" b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 </a:t>
            </a:r>
            <a:r>
              <a:rPr lang="ru-RU" altLang="en-US" sz="2000" b="1" dirty="0" err="1">
                <a:solidFill>
                  <a:schemeClr val="tx1"/>
                </a:solidFill>
                <a:latin typeface="Times New Roman Tj" panose="02020603050405020304" pitchFamily="18" charset="-52"/>
              </a:rPr>
              <a:t>муосир</a:t>
            </a:r>
            <a:r>
              <a:rPr lang="ru-RU" altLang="en-US" sz="2000" b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 </a:t>
            </a:r>
            <a:r>
              <a:rPr lang="ru-RU" altLang="en-US" sz="2000" b="1" dirty="0" err="1">
                <a:solidFill>
                  <a:schemeClr val="tx1"/>
                </a:solidFill>
                <a:latin typeface="Times New Roman Tj" panose="02020603050405020304" pitchFamily="18" charset="-52"/>
              </a:rPr>
              <a:t>ва</a:t>
            </a:r>
            <a:r>
              <a:rPr lang="ru-RU" altLang="en-US" sz="2000" b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 </a:t>
            </a:r>
            <a:r>
              <a:rPr lang="ru-RU" altLang="en-US" sz="2000" b="1" dirty="0" err="1">
                <a:solidFill>
                  <a:schemeClr val="tx1"/>
                </a:solidFill>
                <a:latin typeface="Times New Roman Tj" panose="02020603050405020304" pitchFamily="18" charset="-52"/>
              </a:rPr>
              <a:t>рушди</a:t>
            </a:r>
            <a:r>
              <a:rPr lang="ru-RU" altLang="en-US" sz="2000" b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 </a:t>
            </a:r>
            <a:r>
              <a:rPr lang="ru-RU" altLang="en-US" sz="2000" b="1" dirty="0" err="1">
                <a:solidFill>
                  <a:schemeClr val="tx1"/>
                </a:solidFill>
                <a:latin typeface="Times New Roman Tj" panose="02020603050405020304" pitchFamily="18" charset="-52"/>
              </a:rPr>
              <a:t>кувваҳои</a:t>
            </a:r>
            <a:r>
              <a:rPr lang="ru-RU" altLang="en-US" sz="2000" b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 </a:t>
            </a:r>
            <a:r>
              <a:rPr lang="ru-RU" altLang="en-US" sz="2000" b="1" dirty="0" err="1">
                <a:solidFill>
                  <a:schemeClr val="tx1"/>
                </a:solidFill>
                <a:latin typeface="Times New Roman Tj" panose="02020603050405020304" pitchFamily="18" charset="-52"/>
              </a:rPr>
              <a:t>истеҳсолкунандаи</a:t>
            </a:r>
            <a:r>
              <a:rPr lang="ru-RU" altLang="en-US" sz="2000" b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 </a:t>
            </a:r>
            <a:r>
              <a:rPr lang="ru-RU" altLang="en-US" sz="2000" b="1" dirty="0" err="1">
                <a:solidFill>
                  <a:schemeClr val="tx1"/>
                </a:solidFill>
                <a:latin typeface="Times New Roman Tj" panose="02020603050405020304" pitchFamily="18" charset="-52"/>
              </a:rPr>
              <a:t>соҳаҳои</a:t>
            </a:r>
            <a:r>
              <a:rPr lang="ru-RU" altLang="en-US" sz="2000" b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 </a:t>
            </a:r>
            <a:r>
              <a:rPr lang="ru-RU" altLang="en-US" sz="2000" b="1" dirty="0" err="1">
                <a:solidFill>
                  <a:schemeClr val="tx1"/>
                </a:solidFill>
                <a:latin typeface="Times New Roman Tj" panose="02020603050405020304" pitchFamily="18" charset="-52"/>
              </a:rPr>
              <a:t>саноати</a:t>
            </a:r>
            <a:r>
              <a:rPr lang="ru-RU" altLang="en-US" sz="2000" b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 </a:t>
            </a:r>
            <a:r>
              <a:rPr lang="ru-RU" altLang="en-US" sz="2000" b="1" dirty="0" err="1">
                <a:solidFill>
                  <a:schemeClr val="tx1"/>
                </a:solidFill>
                <a:latin typeface="Times New Roman Tj" panose="02020603050405020304" pitchFamily="18" charset="-52"/>
              </a:rPr>
              <a:t>Љумҳурии</a:t>
            </a:r>
            <a:r>
              <a:rPr lang="ru-RU" altLang="en-US" sz="2000" b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 </a:t>
            </a:r>
            <a:r>
              <a:rPr lang="ru-RU" altLang="en-US" sz="2000" b="1" dirty="0" err="1">
                <a:solidFill>
                  <a:schemeClr val="tx1"/>
                </a:solidFill>
                <a:latin typeface="Times New Roman Tj" panose="02020603050405020304" pitchFamily="18" charset="-52"/>
              </a:rPr>
              <a:t>Тоҷикистон</a:t>
            </a:r>
            <a:r>
              <a:rPr lang="ru-RU" altLang="en-US" sz="2000" b="1" dirty="0">
                <a:solidFill>
                  <a:schemeClr val="tx1"/>
                </a:solidFill>
                <a:latin typeface="Times New Roman Tj" panose="02020603050405020304" pitchFamily="18" charset="-52"/>
              </a:rPr>
              <a:t>» </a:t>
            </a:r>
            <a:r>
              <a:rPr lang="ru-RU" altLang="en-US" sz="2000" b="1" dirty="0" smtClean="0">
                <a:solidFill>
                  <a:srgbClr val="7030A0"/>
                </a:solidFill>
                <a:latin typeface="Times New Roman Tj" panose="02020603050405020304" pitchFamily="18" charset="-52"/>
              </a:rPr>
              <a:t>(</a:t>
            </a:r>
            <a:r>
              <a:rPr lang="ru-RU" altLang="en-US" sz="2000" b="1" dirty="0">
                <a:solidFill>
                  <a:srgbClr val="7030A0"/>
                </a:solidFill>
                <a:latin typeface="Times New Roman Tj" panose="02020603050405020304" pitchFamily="18" charset="-52"/>
              </a:rPr>
              <a:t>28 ноябри соли 2023)</a:t>
            </a:r>
          </a:p>
        </p:txBody>
      </p:sp>
      <p:pic>
        <p:nvPicPr>
          <p:cNvPr id="1028" name="Picture 4" descr="https://www.ied.tj/sites/default/files/styles/galleryformatter_slide/public/gallery/2_2.jpg?itok=sm8phhc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5" y="3837062"/>
            <a:ext cx="5049837" cy="287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6065" y="975027"/>
            <a:ext cx="5049837" cy="278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44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457152"/>
            <a:ext cx="1523999" cy="195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536" y="2476398"/>
            <a:ext cx="1543050" cy="191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age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992" y="2476399"/>
            <a:ext cx="1548608" cy="193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image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06" y="2457150"/>
            <a:ext cx="1502574" cy="193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image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775" y="2476398"/>
            <a:ext cx="1574008" cy="191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image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814" y="2476399"/>
            <a:ext cx="1563286" cy="193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image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641" y="2495647"/>
            <a:ext cx="1450965" cy="191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image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2" y="4748307"/>
            <a:ext cx="1510508" cy="186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image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359" y="4736579"/>
            <a:ext cx="1500184" cy="186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image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992" y="4736578"/>
            <a:ext cx="1548608" cy="186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 descr="image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49" y="4710942"/>
            <a:ext cx="1481531" cy="186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image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611" y="4710942"/>
            <a:ext cx="1579172" cy="186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 descr="image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814" y="4710942"/>
            <a:ext cx="1568448" cy="186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image1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641" y="4710942"/>
            <a:ext cx="1456126" cy="186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65988" y="241226"/>
            <a:ext cx="7805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en-US" b="1" dirty="0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Ф</a:t>
            </a:r>
            <a:r>
              <a:rPr lang="en-US" altLang="en-US" b="1" dirty="0" err="1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аъолияти</a:t>
            </a:r>
            <a:r>
              <a:rPr lang="en-US" altLang="en-US" b="1" dirty="0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табъу</a:t>
            </a:r>
            <a:r>
              <a:rPr lang="en-US" altLang="en-US" b="1" dirty="0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нашр</a:t>
            </a:r>
            <a:r>
              <a:rPr lang="en-US" altLang="en-US" b="1" dirty="0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. </a:t>
            </a:r>
            <a:endParaRPr lang="ru-RU" altLang="en-US" b="1" dirty="0">
              <a:solidFill>
                <a:srgbClr val="0000CC"/>
              </a:solidFill>
              <a:latin typeface="Times New Roman Tj" panose="02020603050405020304" pitchFamily="18" charset="-52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ru-RU" altLang="en-US" b="1" dirty="0" err="1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Китобу</a:t>
            </a:r>
            <a:r>
              <a:rPr lang="ru-RU" altLang="en-US" b="1" dirty="0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 м</a:t>
            </a:r>
            <a:r>
              <a:rPr lang="en-US" altLang="en-US" b="1" dirty="0" err="1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онография</a:t>
            </a:r>
            <a:r>
              <a:rPr lang="tg-Cyrl-TJ" b="1" dirty="0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њ</a:t>
            </a:r>
            <a:r>
              <a:rPr lang="ru-RU" altLang="en-US" b="1" dirty="0" err="1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ое</a:t>
            </a:r>
            <a:r>
              <a:rPr lang="ru-RU" altLang="en-US" b="1" dirty="0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, </a:t>
            </a:r>
            <a:r>
              <a:rPr lang="ru-RU" altLang="en-US" b="1" dirty="0" err="1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ки</a:t>
            </a:r>
            <a:r>
              <a:rPr lang="ru-RU" altLang="en-US" b="1" dirty="0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дар</a:t>
            </a:r>
            <a:r>
              <a:rPr lang="en-US" altLang="en-US" b="1" dirty="0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сол</a:t>
            </a:r>
            <a:r>
              <a:rPr lang="ru-RU" altLang="en-US" b="1" dirty="0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и</a:t>
            </a:r>
            <a:r>
              <a:rPr lang="en-US" altLang="en-US" b="1" dirty="0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 202</a:t>
            </a:r>
            <a:r>
              <a:rPr lang="ru-RU" altLang="en-US" b="1" dirty="0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3</a:t>
            </a:r>
            <a:r>
              <a:rPr lang="en-US" altLang="en-US" b="1" dirty="0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ба</a:t>
            </a:r>
            <a:r>
              <a:rPr lang="en-US" altLang="en-US" b="1" dirty="0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таъб</a:t>
            </a:r>
            <a:r>
              <a:rPr lang="en-US" altLang="en-US" b="1" dirty="0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 Tj" panose="02020603050405020304" pitchFamily="18" charset="-52"/>
                <a:ea typeface="+mj-ea"/>
                <a:cs typeface="+mj-cs"/>
              </a:rPr>
              <a:t>расидаанд</a:t>
            </a:r>
            <a:endParaRPr lang="en-US" altLang="en-US" b="1" dirty="0">
              <a:solidFill>
                <a:srgbClr val="0000CC"/>
              </a:solidFill>
              <a:latin typeface="Times New Roman Tj" panose="02020603050405020304" pitchFamily="18" charset="-52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1653" y="887489"/>
            <a:ext cx="1127190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452438" algn="just">
              <a:spcAft>
                <a:spcPts val="0"/>
              </a:spcAft>
            </a:pPr>
            <a:r>
              <a:rPr lang="tg-Cyrl-TJ" dirty="0">
                <a:latin typeface="Times New Roman Tj" panose="02020603050405020304" pitchFamily="18" charset="-52"/>
                <a:ea typeface="Times New Roman" panose="02020603050405020304" pitchFamily="18" charset="0"/>
              </a:rPr>
              <a:t>Дар давраи њисоботї аз тарафи ходимони илмии Институти иќтисодиёт ва демографияи Академияи миллии илмњои Тољикистон 12 </a:t>
            </a:r>
            <a:r>
              <a:rPr lang="tg-Cyrl-TJ" dirty="0" smtClean="0">
                <a:latin typeface="Times New Roman Tj" panose="02020603050405020304" pitchFamily="18" charset="-52"/>
                <a:ea typeface="Times New Roman" panose="02020603050405020304" pitchFamily="18" charset="0"/>
              </a:rPr>
              <a:t>китобу монография </a:t>
            </a:r>
            <a:r>
              <a:rPr lang="tg-Cyrl-TJ" dirty="0">
                <a:latin typeface="Times New Roman Tj" panose="02020603050405020304" pitchFamily="18" charset="-52"/>
                <a:ea typeface="Times New Roman" panose="02020603050405020304" pitchFamily="18" charset="0"/>
              </a:rPr>
              <a:t>ва </a:t>
            </a:r>
            <a:r>
              <a:rPr lang="tg-Cyrl-TJ" dirty="0" smtClean="0">
                <a:latin typeface="Times New Roman Tj" panose="02020603050405020304" pitchFamily="18" charset="-52"/>
                <a:ea typeface="Times New Roman" panose="02020603050405020304" pitchFamily="18" charset="0"/>
              </a:rPr>
              <a:t>124 маќолањои </a:t>
            </a:r>
            <a:r>
              <a:rPr lang="tg-Cyrl-TJ" dirty="0">
                <a:latin typeface="Times New Roman Tj" panose="02020603050405020304" pitchFamily="18" charset="-52"/>
                <a:ea typeface="Times New Roman" panose="02020603050405020304" pitchFamily="18" charset="0"/>
              </a:rPr>
              <a:t>илмї ва </a:t>
            </a:r>
            <a:r>
              <a:rPr lang="tg-Cyrl-TJ" dirty="0" smtClean="0">
                <a:latin typeface="Times New Roman Tj" panose="02020603050405020304" pitchFamily="18" charset="-52"/>
                <a:ea typeface="Times New Roman" panose="02020603050405020304" pitchFamily="18" charset="0"/>
              </a:rPr>
              <a:t>илмї-оммавї, </a:t>
            </a:r>
            <a:r>
              <a:rPr lang="ru-RU" dirty="0">
                <a:latin typeface="Times New Roman Tj" panose="02020603050405020304" pitchFamily="18" charset="-52"/>
                <a:ea typeface="Times New Roman" panose="02020603050405020304" pitchFamily="18" charset="0"/>
              </a:rPr>
              <a:t>аз он </a:t>
            </a:r>
            <a:r>
              <a:rPr lang="ru-RU" dirty="0" err="1">
                <a:latin typeface="Times New Roman Tj" panose="02020603050405020304" pitchFamily="18" charset="-52"/>
                <a:ea typeface="Times New Roman" panose="02020603050405020304" pitchFamily="18" charset="0"/>
              </a:rPr>
              <a:t>љумла</a:t>
            </a:r>
            <a:r>
              <a:rPr lang="ru-RU">
                <a:latin typeface="Times New Roman Tj" panose="02020603050405020304" pitchFamily="18" charset="-52"/>
                <a:ea typeface="Times New Roman" panose="02020603050405020304" pitchFamily="18" charset="0"/>
              </a:rPr>
              <a:t> </a:t>
            </a:r>
            <a:r>
              <a:rPr lang="ru-RU" smtClean="0">
                <a:latin typeface="Times New Roman Tj" panose="02020603050405020304" pitchFamily="18" charset="-52"/>
                <a:ea typeface="Times New Roman" panose="02020603050405020304" pitchFamily="18" charset="0"/>
              </a:rPr>
              <a:t>16 </a:t>
            </a:r>
            <a:r>
              <a:rPr lang="ru-RU" dirty="0" err="1">
                <a:latin typeface="Times New Roman Tj" panose="02020603050405020304" pitchFamily="18" charset="-52"/>
                <a:ea typeface="Times New Roman" panose="02020603050405020304" pitchFamily="18" charset="0"/>
              </a:rPr>
              <a:t>маќола</a:t>
            </a:r>
            <a:r>
              <a:rPr lang="ru-RU" dirty="0">
                <a:latin typeface="Times New Roman Tj" panose="02020603050405020304" pitchFamily="18" charset="-52"/>
                <a:ea typeface="Times New Roman" panose="02020603050405020304" pitchFamily="18" charset="0"/>
              </a:rPr>
              <a:t> дар </a:t>
            </a:r>
            <a:r>
              <a:rPr lang="ru-RU" dirty="0" err="1">
                <a:latin typeface="Times New Roman Tj" panose="02020603050405020304" pitchFamily="18" charset="-52"/>
                <a:ea typeface="Times New Roman" panose="02020603050405020304" pitchFamily="18" charset="0"/>
              </a:rPr>
              <a:t>хориљи</a:t>
            </a:r>
            <a:r>
              <a:rPr lang="ru-RU" dirty="0">
                <a:latin typeface="Times New Roman Tj" panose="02020603050405020304" pitchFamily="18" charset="-52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 Tj" panose="02020603050405020304" pitchFamily="18" charset="-52"/>
                <a:ea typeface="Times New Roman" panose="02020603050405020304" pitchFamily="18" charset="0"/>
              </a:rPr>
              <a:t>кишвар</a:t>
            </a:r>
            <a:r>
              <a:rPr lang="tg-Cyrl-TJ" dirty="0" smtClean="0">
                <a:latin typeface="Times New Roman Tj" panose="02020603050405020304" pitchFamily="18" charset="-52"/>
                <a:ea typeface="Times New Roman" panose="02020603050405020304" pitchFamily="18" charset="0"/>
              </a:rPr>
              <a:t> </a:t>
            </a:r>
            <a:r>
              <a:rPr lang="tg-Cyrl-TJ" dirty="0">
                <a:latin typeface="Times New Roman Tj" panose="02020603050405020304" pitchFamily="18" charset="-52"/>
                <a:ea typeface="Times New Roman" panose="02020603050405020304" pitchFamily="18" charset="0"/>
              </a:rPr>
              <a:t>чоп </a:t>
            </a:r>
            <a:r>
              <a:rPr lang="tg-Cyrl-TJ" dirty="0" smtClean="0">
                <a:latin typeface="Times New Roman Tj" panose="02020603050405020304" pitchFamily="18" charset="-52"/>
                <a:ea typeface="Times New Roman" panose="02020603050405020304" pitchFamily="18" charset="0"/>
              </a:rPr>
              <a:t>шудаанд</a:t>
            </a:r>
            <a:r>
              <a:rPr lang="tg-Cyrl-TJ" dirty="0">
                <a:latin typeface="Times New Roman Tj" panose="02020603050405020304" pitchFamily="18" charset="-52"/>
                <a:ea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5725" indent="452438" algn="just">
              <a:spcAft>
                <a:spcPts val="0"/>
              </a:spcAft>
            </a:pPr>
            <a:r>
              <a:rPr lang="tg-Cyrl-TJ" dirty="0" smtClean="0">
                <a:latin typeface="Times New Roman Tj" panose="02020603050405020304" pitchFamily="18" charset="-52"/>
                <a:ea typeface="Times New Roman" panose="02020603050405020304" pitchFamily="18" charset="0"/>
              </a:rPr>
              <a:t>Маљаллаи </a:t>
            </a:r>
            <a:r>
              <a:rPr lang="tg-Cyrl-TJ" dirty="0">
                <a:latin typeface="Times New Roman Tj" panose="02020603050405020304" pitchFamily="18" charset="-52"/>
                <a:ea typeface="Times New Roman" panose="02020603050405020304" pitchFamily="18" charset="0"/>
              </a:rPr>
              <a:t>илмии </a:t>
            </a:r>
            <a:r>
              <a:rPr lang="tg-Cyrl-TJ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tg-Cyrl-TJ" dirty="0">
                <a:latin typeface="Times New Roman Tj" panose="02020603050405020304" pitchFamily="18" charset="-52"/>
                <a:ea typeface="Times New Roman" panose="02020603050405020304" pitchFamily="18" charset="0"/>
              </a:rPr>
              <a:t>Иќтисодиёти Тољикистон</a:t>
            </a:r>
            <a:r>
              <a:rPr lang="tg-Cyrl-TJ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tg-Cyrl-TJ" dirty="0">
                <a:latin typeface="Times New Roman Tj" panose="02020603050405020304" pitchFamily="18" charset="-52"/>
                <a:ea typeface="Times New Roman" panose="02020603050405020304" pitchFamily="18" charset="0"/>
              </a:rPr>
              <a:t> </a:t>
            </a:r>
            <a:r>
              <a:rPr lang="tg-Cyrl-TJ" dirty="0" smtClean="0">
                <a:latin typeface="Times New Roman Tj" panose="02020603050405020304" pitchFamily="18" charset="-52"/>
                <a:ea typeface="Times New Roman" panose="02020603050405020304" pitchFamily="18" charset="0"/>
              </a:rPr>
              <a:t>- </a:t>
            </a:r>
            <a:r>
              <a:rPr lang="tg-Cyrl-TJ" dirty="0">
                <a:latin typeface="Times New Roman Tj" panose="02020603050405020304" pitchFamily="18" charset="-52"/>
                <a:ea typeface="Times New Roman" panose="02020603050405020304" pitchFamily="18" charset="0"/>
              </a:rPr>
              <a:t>4 шумора чоп </a:t>
            </a:r>
            <a:r>
              <a:rPr lang="tg-Cyrl-TJ" dirty="0" smtClean="0">
                <a:latin typeface="Times New Roman Tj" panose="02020603050405020304" pitchFamily="18" charset="-52"/>
                <a:ea typeface="Times New Roman" panose="02020603050405020304" pitchFamily="18" charset="0"/>
              </a:rPr>
              <a:t>шуд.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tg-Cyrl-TJ" sz="1400" dirty="0">
                <a:latin typeface="Times New Roman Tj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87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Override1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</TotalTime>
  <Words>291</Words>
  <Application>Microsoft Office PowerPoint</Application>
  <PresentationFormat>Широкоэкранный</PresentationFormat>
  <Paragraphs>29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4" baseType="lpstr">
      <vt:lpstr>Arial</vt:lpstr>
      <vt:lpstr>Calibri</vt:lpstr>
      <vt:lpstr>Cambria</vt:lpstr>
      <vt:lpstr>Palatino Linotype</vt:lpstr>
      <vt:lpstr>Symbol</vt:lpstr>
      <vt:lpstr>Times New Roman</vt:lpstr>
      <vt:lpstr>Times New Roman Tj</vt:lpstr>
      <vt:lpstr>Trebuchet MS</vt:lpstr>
      <vt:lpstr>Wingdings 3</vt:lpstr>
      <vt:lpstr>Аспект</vt:lpstr>
      <vt:lpstr>Модели амалии ояндабинї, ки дар асоси коркарди таљрибаи  кишварҳои дорои иќтисодиёти гузариш ва дорои сатҳи миёнаи даромад таҳия шудааст, имконияти арзёбии ноилшавї ба ҳадафу интизориҳои стратегиро ( бо такя ба суръати татбиқи ислоҳоти иќтисодї ва таъсири он ба рушд) пешниҳод менамояд.</vt:lpstr>
      <vt:lpstr>Натиљањои асосї дар самти тањќиќоти демографї   </vt:lpstr>
      <vt:lpstr>Конференсияњои љумњуриявии илмию амалї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 Windows</cp:lastModifiedBy>
  <cp:revision>32</cp:revision>
  <dcterms:created xsi:type="dcterms:W3CDTF">2023-12-14T05:42:38Z</dcterms:created>
  <dcterms:modified xsi:type="dcterms:W3CDTF">2023-12-18T12:35:27Z</dcterms:modified>
</cp:coreProperties>
</file>